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inzel-Black" panose="020B0604020202020204" charset="0"/>
      <p:bold r:id="rId13"/>
    </p:embeddedFont>
    <p:embeddedFont>
      <p:font typeface="Libre Baskerville" panose="020B0604020202020204" charset="0"/>
      <p:regular r:id="rId14"/>
      <p:bold r:id="rId15"/>
      <p: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Cinzel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015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918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25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09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94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23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50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80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39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25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5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buClr>
                <a:srgbClr val="403228"/>
              </a:buClr>
              <a:buSzPct val="100000"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b="1"/>
            </a:lvl1pPr>
            <a:lvl2pPr lvl="1" algn="ctr" rtl="0">
              <a:spcBef>
                <a:spcPts val="0"/>
              </a:spcBef>
              <a:defRPr b="1"/>
            </a:lvl2pPr>
            <a:lvl3pPr lvl="2" algn="ctr" rtl="0">
              <a:spcBef>
                <a:spcPts val="0"/>
              </a:spcBef>
              <a:defRPr b="1"/>
            </a:lvl3pPr>
            <a:lvl4pPr lvl="3" algn="ctr" rtl="0">
              <a:spcBef>
                <a:spcPts val="0"/>
              </a:spcBef>
              <a:defRPr b="1"/>
            </a:lvl4pPr>
            <a:lvl5pPr lvl="4" algn="ctr" rtl="0">
              <a:spcBef>
                <a:spcPts val="0"/>
              </a:spcBef>
              <a:defRPr b="1"/>
            </a:lvl5pPr>
            <a:lvl6pPr lvl="5" algn="ctr" rtl="0">
              <a:spcBef>
                <a:spcPts val="0"/>
              </a:spcBef>
              <a:defRPr b="1"/>
            </a:lvl6pPr>
            <a:lvl7pPr lvl="6" algn="ctr" rtl="0">
              <a:spcBef>
                <a:spcPts val="0"/>
              </a:spcBef>
              <a:defRPr b="1"/>
            </a:lvl7pPr>
            <a:lvl8pPr lvl="7" algn="ctr" rtl="0">
              <a:spcBef>
                <a:spcPts val="0"/>
              </a:spcBef>
              <a:defRPr b="1"/>
            </a:lvl8pPr>
            <a:lvl9pPr lvl="8" algn="ctr" rtl="0">
              <a:spcBef>
                <a:spcPts val="0"/>
              </a:spcBef>
              <a:defRPr b="1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3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03228"/>
              </a:buClr>
              <a:buSzPct val="100000"/>
              <a:buNone/>
              <a:defRPr sz="1600" i="1"/>
            </a:lvl1pPr>
            <a:lvl2pPr lvl="1" algn="ctr" rtl="0">
              <a:spcBef>
                <a:spcPts val="0"/>
              </a:spcBef>
              <a:buClr>
                <a:srgbClr val="403228"/>
              </a:buClr>
              <a:buSzPct val="100000"/>
              <a:buNone/>
              <a:defRPr sz="1600" i="1"/>
            </a:lvl2pPr>
            <a:lvl3pPr lvl="2" algn="ctr" rtl="0">
              <a:spcBef>
                <a:spcPts val="0"/>
              </a:spcBef>
              <a:buClr>
                <a:srgbClr val="403228"/>
              </a:buClr>
              <a:buSzPct val="100000"/>
              <a:buNone/>
              <a:defRPr sz="1600" i="1"/>
            </a:lvl3pPr>
            <a:lvl4pPr lvl="3" algn="ctr" rtl="0">
              <a:spcBef>
                <a:spcPts val="0"/>
              </a:spcBef>
              <a:buClr>
                <a:srgbClr val="403228"/>
              </a:buClr>
              <a:buNone/>
              <a:defRPr i="1"/>
            </a:lvl4pPr>
            <a:lvl5pPr lvl="4" algn="ctr" rtl="0">
              <a:spcBef>
                <a:spcPts val="0"/>
              </a:spcBef>
              <a:buClr>
                <a:srgbClr val="403228"/>
              </a:buClr>
              <a:buNone/>
              <a:defRPr i="1"/>
            </a:lvl5pPr>
            <a:lvl6pPr lvl="5" algn="ctr" rtl="0">
              <a:spcBef>
                <a:spcPts val="0"/>
              </a:spcBef>
              <a:buClr>
                <a:srgbClr val="403228"/>
              </a:buClr>
              <a:buNone/>
              <a:defRPr i="1"/>
            </a:lvl6pPr>
            <a:lvl7pPr lvl="6" algn="ctr" rtl="0">
              <a:spcBef>
                <a:spcPts val="0"/>
              </a:spcBef>
              <a:buNone/>
              <a:defRPr i="1"/>
            </a:lvl7pPr>
            <a:lvl8pPr lvl="7" algn="ctr" rtl="0">
              <a:spcBef>
                <a:spcPts val="0"/>
              </a:spcBef>
              <a:buNone/>
              <a:defRPr i="1"/>
            </a:lvl8pPr>
            <a:lvl9pPr lvl="8" algn="ctr" rtl="0">
              <a:spcBef>
                <a:spcPts val="0"/>
              </a:spcBef>
              <a:buNone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411350" y="720000"/>
            <a:ext cx="6321300" cy="37035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03228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105050" y="720000"/>
            <a:ext cx="4933800" cy="370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1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099" cy="3448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279500" y="1427300"/>
            <a:ext cx="584999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1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351074" y="1518375"/>
            <a:ext cx="3126899" cy="325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66144" y="1518375"/>
            <a:ext cx="3126899" cy="325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4279500" y="1427300"/>
            <a:ext cx="584999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1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61200" y="1552350"/>
            <a:ext cx="2306999" cy="329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3386413" y="1552350"/>
            <a:ext cx="2306999" cy="329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811626" y="1552350"/>
            <a:ext cx="2306999" cy="329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4279500" y="1427300"/>
            <a:ext cx="584999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1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4279500" y="1427300"/>
            <a:ext cx="584999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Font typeface="Cinzel"/>
              <a:buNone/>
              <a:defRPr sz="1200" b="1">
                <a:latin typeface="Cinzel"/>
                <a:ea typeface="Cinzel"/>
                <a:cs typeface="Cinzel"/>
                <a:sym typeface="Cinzel"/>
              </a:defRPr>
            </a:lvl1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4279500" y="4137950"/>
            <a:ext cx="584999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buClr>
                <a:srgbClr val="926940"/>
              </a:buClr>
              <a:buSzPct val="1000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099" cy="34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26940"/>
              </a:buClr>
              <a:buSzPct val="1000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480"/>
              </a:spcBef>
              <a:buClr>
                <a:srgbClr val="926940"/>
              </a:buClr>
              <a:buSzPct val="100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480"/>
              </a:spcBef>
              <a:buClr>
                <a:srgbClr val="926940"/>
              </a:buClr>
              <a:buSzPct val="100000"/>
              <a:buFont typeface="Libre Baskerville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360"/>
              </a:spcBef>
              <a:buClr>
                <a:srgbClr val="926940"/>
              </a:buClr>
              <a:buSzPct val="100000"/>
              <a:buFont typeface="Libre Baskerville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360"/>
              </a:spcBef>
              <a:buClr>
                <a:srgbClr val="926940"/>
              </a:buClr>
              <a:buSzPct val="100000"/>
              <a:buFont typeface="Libre Baskerville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360"/>
              </a:spcBef>
              <a:buClr>
                <a:srgbClr val="926940"/>
              </a:buClr>
              <a:buSzPct val="100000"/>
              <a:buFont typeface="Libre Baskerville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360"/>
              </a:spcBef>
              <a:buClr>
                <a:srgbClr val="403228"/>
              </a:buClr>
              <a:buSzPct val="100000"/>
              <a:buFont typeface="Libre Baskerville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360"/>
              </a:spcBef>
              <a:buClr>
                <a:srgbClr val="403228"/>
              </a:buClr>
              <a:buSzPct val="100000"/>
              <a:buFont typeface="Libre Baskerville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360"/>
              </a:spcBef>
              <a:buClr>
                <a:srgbClr val="403228"/>
              </a:buClr>
              <a:buSzPct val="100000"/>
              <a:buFont typeface="Libre Baskerville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59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3 and 4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69325" y="80200"/>
            <a:ext cx="2040900" cy="50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  <a:latin typeface="Cinzel-Black"/>
              <a:ea typeface="Cinzel-Black"/>
              <a:cs typeface="Cinzel-Black"/>
              <a:sym typeface="Cinzel-Black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Dar-al-Islam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Trans- Saharan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Indian Ocean trade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Silk Road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Tang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Song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Ming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Swahili Coast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Aztec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Mayan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Incan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Ghana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Mali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Songhai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Delhi Sultanate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Turks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Vikings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Feudalism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Manorialism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Serfs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Neo Confucianism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Chang’an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Schism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Crusades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Bubonic Plague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351C7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2477625" y="169325"/>
            <a:ext cx="2424000" cy="48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Hagia Sophia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Abbasids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Yuan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Umayyad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Bedouins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Pastoralist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Free Peasant agriculture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Marco Polo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Ibn Battuta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Kublai Khan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Syncretism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Caravanserai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Andes Mountains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Siege Warfare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Hangzhou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Sundiata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Sunni Ali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Mansa Musa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Flying Money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5 Pillars of Islam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Martin Luther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Printing press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Daimyo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Tokugawa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Hideoyoshi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741275" y="192150"/>
            <a:ext cx="2201400" cy="47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Jesuits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Boyars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Ming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Peter the Great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Qing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Ottoman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Mughal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Safavid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Taj Mahal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Janissaries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Suleman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Middle Passage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Congo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Migrations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Mercantilism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Europe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Africa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Asia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Middle East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Mestizo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Zheng He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Castas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Cash crop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Joint stock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Capitalism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6942675" y="427800"/>
            <a:ext cx="1728900" cy="3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North America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Latin America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 </a:t>
            </a: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Russia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Triangle Trade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403228"/>
                </a:solidFill>
                <a:latin typeface="Cinzel"/>
                <a:ea typeface="Cinzel"/>
                <a:cs typeface="Cinzel"/>
                <a:sym typeface="Cinzel"/>
              </a:rPr>
              <a:t>Religion</a:t>
            </a:r>
          </a:p>
        </p:txBody>
      </p:sp>
      <p:sp>
        <p:nvSpPr>
          <p:cNvPr id="99" name="Shape 99"/>
          <p:cNvSpPr/>
          <p:nvPr/>
        </p:nvSpPr>
        <p:spPr>
          <a:xfrm>
            <a:off x="7597333" y="2308066"/>
            <a:ext cx="1074239" cy="1051836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0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Post-Classical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600-1450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1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099" cy="344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38" y="0"/>
            <a:ext cx="68013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4182"/>
            <a:ext cx="9144000" cy="447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0"/>
              <a:t>2.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Early Modern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1450-1750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266" y="0"/>
            <a:ext cx="67790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14" y="0"/>
            <a:ext cx="860116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887900" y="229600"/>
            <a:ext cx="5368200" cy="119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SAQ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69325" y="1731200"/>
            <a:ext cx="8974800" cy="309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i="1"/>
              <a:t>Historical Thinking Skill: Periodization 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 b="1"/>
              <a:t>Answer parts A, B, and C </a:t>
            </a:r>
            <a:br>
              <a:rPr lang="en" sz="1400" b="1"/>
            </a:br>
            <a:r>
              <a:rPr lang="en" sz="1400" b="1"/>
              <a:t/>
            </a:r>
            <a:br>
              <a:rPr lang="en" sz="1400" b="1"/>
            </a:br>
            <a:r>
              <a:rPr lang="en" sz="1400" b="1"/>
              <a:t>A) Briefly explain why one of the following developments best marks the beginning of the Postclassical Era:</a:t>
            </a:r>
            <a:br>
              <a:rPr lang="en" sz="1400" b="1"/>
            </a:br>
            <a:r>
              <a:rPr lang="en" sz="1400" b="1"/>
              <a:t>	-Development: loss of Chinese monopoly on silk production, c. 6th century CE  </a:t>
            </a:r>
            <a:br>
              <a:rPr lang="en" sz="1400" b="1"/>
            </a:br>
            <a:r>
              <a:rPr lang="en" sz="1400" b="1"/>
              <a:t>	-Development: rise of Islam, c. 7th century CE  </a:t>
            </a:r>
            <a:br>
              <a:rPr lang="en" sz="1400" b="1"/>
            </a:br>
            <a:r>
              <a:rPr lang="en" sz="1400" b="1"/>
              <a:t>	-Development: Age of Justinian, c. 6th century CE</a:t>
            </a:r>
            <a:br>
              <a:rPr lang="en" sz="1400" b="1"/>
            </a:br>
            <a:r>
              <a:rPr lang="en" sz="1400" b="1"/>
              <a:t/>
            </a:r>
            <a:br>
              <a:rPr lang="en" sz="1400" b="1"/>
            </a:br>
            <a:r>
              <a:rPr lang="en" sz="1400" b="1"/>
              <a:t>B) Provide an example of an event or development to support your explanation.</a:t>
            </a:r>
            <a:br>
              <a:rPr lang="en" sz="1400" b="1"/>
            </a:br>
            <a:r>
              <a:rPr lang="en" sz="1400" b="1"/>
              <a:t>C) Briefly explain why ONE of the other options is not as persuasive as the one you chose.</a:t>
            </a:r>
            <a:r>
              <a:rPr lang="en" sz="1400"/>
              <a:t/>
            </a:r>
            <a:br>
              <a:rPr lang="en" sz="1400"/>
            </a:br>
            <a:endParaRPr lang="en" sz="1400"/>
          </a:p>
        </p:txBody>
      </p:sp>
      <p:sp>
        <p:nvSpPr>
          <p:cNvPr id="84" name="Shape 84"/>
          <p:cNvSpPr/>
          <p:nvPr/>
        </p:nvSpPr>
        <p:spPr>
          <a:xfrm>
            <a:off x="3400674" y="2183501"/>
            <a:ext cx="476179" cy="549468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Mind Map</a:t>
            </a:r>
          </a:p>
        </p:txBody>
      </p:sp>
      <p:sp>
        <p:nvSpPr>
          <p:cNvPr id="90" name="Shape 90"/>
          <p:cNvSpPr/>
          <p:nvPr/>
        </p:nvSpPr>
        <p:spPr>
          <a:xfrm>
            <a:off x="3965926" y="2976690"/>
            <a:ext cx="1176468" cy="1196135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(16:9)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Cinzel-Black</vt:lpstr>
      <vt:lpstr>Libre Baskerville</vt:lpstr>
      <vt:lpstr>Raleway</vt:lpstr>
      <vt:lpstr>Cinzel</vt:lpstr>
      <vt:lpstr>Dolabella template</vt:lpstr>
      <vt:lpstr>Unit 3 and 4 review</vt:lpstr>
      <vt:lpstr>1. Post-Classical</vt:lpstr>
      <vt:lpstr>This is a slide title</vt:lpstr>
      <vt:lpstr>PowerPoint Presentation</vt:lpstr>
      <vt:lpstr>2. Early Modern</vt:lpstr>
      <vt:lpstr>PowerPoint Presentation</vt:lpstr>
      <vt:lpstr>PowerPoint Presentation</vt:lpstr>
      <vt:lpstr>SAQ</vt:lpstr>
      <vt:lpstr>Mind Map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and 4 review</dc:title>
  <dc:creator>Sarah Mogab</dc:creator>
  <cp:lastModifiedBy>Sarah Mogab</cp:lastModifiedBy>
  <cp:revision>1</cp:revision>
  <dcterms:modified xsi:type="dcterms:W3CDTF">2017-04-28T15:18:29Z</dcterms:modified>
</cp:coreProperties>
</file>