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8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64150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2348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8365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2477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4255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0769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3243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7957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9655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9458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6672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664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38510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3336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8557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80905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40455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21663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97896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8973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7777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41105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95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10806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71471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84096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9452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2685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Suleiman (1520-1566)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The Magnificent and the Lawgiver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Some see this as their Golden 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Attacked Eastern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Allowed subjects to keep their faith as long as they were loyal  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marL="91440" indent="-91440" eaLnBrk="1" fontAlgn="auto" hangingPunct="1">
              <a:lnSpc>
                <a:spcPct val="80000"/>
              </a:lnSpc>
              <a:defRPr/>
            </a:pPr>
            <a:r>
              <a:rPr lang="en-US" sz="3200" dirty="0" smtClean="0"/>
              <a:t>Copernicus-what theory did he come up with? </a:t>
            </a:r>
          </a:p>
          <a:p>
            <a:pPr marL="0" indent="0" eaLnBrk="1" fontAlgn="auto" hangingPunct="1">
              <a:lnSpc>
                <a:spcPct val="80000"/>
              </a:lnSpc>
              <a:buFontTx/>
              <a:buNone/>
              <a:defRPr/>
            </a:pPr>
            <a:endParaRPr lang="en-US" sz="3200" dirty="0" smtClean="0"/>
          </a:p>
          <a:p>
            <a:pPr marL="91440" indent="-91440" eaLnBrk="1" fontAlgn="auto" hangingPunct="1">
              <a:lnSpc>
                <a:spcPct val="80000"/>
              </a:lnSpc>
              <a:defRPr/>
            </a:pPr>
            <a:r>
              <a:rPr lang="en-US" sz="3200" dirty="0" smtClean="0"/>
              <a:t>Newton </a:t>
            </a:r>
          </a:p>
          <a:p>
            <a:pPr marL="265176" lvl="1" indent="-137160" eaLnBrk="1" fontAlgn="auto" hangingPunct="1">
              <a:lnSpc>
                <a:spcPct val="80000"/>
              </a:lnSpc>
              <a:defRPr/>
            </a:pPr>
            <a:r>
              <a:rPr lang="en-US" sz="2400" dirty="0" smtClean="0"/>
              <a:t>laws of gravity and motion</a:t>
            </a:r>
          </a:p>
          <a:p>
            <a:pPr marL="0" indent="0" eaLnBrk="1" fontAlgn="auto" hangingPunct="1">
              <a:lnSpc>
                <a:spcPct val="80000"/>
              </a:lnSpc>
              <a:buFontTx/>
              <a:buNone/>
              <a:defRPr/>
            </a:pPr>
            <a:endParaRPr lang="en-US" sz="3200" dirty="0" smtClean="0"/>
          </a:p>
          <a:p>
            <a:pPr marL="91440" indent="-91440" eaLnBrk="1" fontAlgn="auto" hangingPunct="1">
              <a:lnSpc>
                <a:spcPct val="80000"/>
              </a:lnSpc>
              <a:defRPr/>
            </a:pPr>
            <a:r>
              <a:rPr lang="en-US" sz="3200" dirty="0" smtClean="0"/>
              <a:t>Galileo (put on house arrest)</a:t>
            </a:r>
          </a:p>
          <a:p>
            <a:pPr marL="265176" lvl="1" indent="-137160" eaLnBrk="1" fontAlgn="auto" hangingPunct="1">
              <a:lnSpc>
                <a:spcPct val="80000"/>
              </a:lnSpc>
              <a:defRPr/>
            </a:pPr>
            <a:r>
              <a:rPr lang="en-US" sz="2400" dirty="0" smtClean="0"/>
              <a:t>Pendulum, telescope, motion, planets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Battle of Lepanto 1571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Losses to Spanish and Venetian fleets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Turning point for the Ottomans; they were unwilling to accept the military improvements of the west and fell behind (Janissaries were too conservative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15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9399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6876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3041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777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Four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Columbian Exchange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Environmental and demographic (population) changes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 of diseases, plants, animals and people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Old World (Afro-Eurasia) to New World (Americas)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pox, sugar, bananas, rice, horses, pigs, cattle, chicken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large beast of burden in America was the llama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New World (Americas) to Old World (Afro-Eurasia)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Syphilis, tomatoes, potatoes, chocolate, maize, chili peppers, manioc, tobacco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10074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Columbian exchange of food led to higher world population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China introduced to sweet potatoes, peanut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Africa introduced to manioc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Despite the slave trade taking 16 million Africans during the 16th-19th centuries, the population of Africa increases significantly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pox the largest epidemic by percentage in world history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Due to the introduction of sugar to Americas-need for workers and forced migration of African slaves resulted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 systems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Indentured servants from Europe at first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Encomienda system (Spanish labor system put in place in the Americas)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Mita system borrowed by Spanish from Incan system already in place (Potosi silver mine)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Slavery (From 1500-1800’s, 16 million slaves taken from West Africa)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of slaves going to Latin America (sugar plantations)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 spreads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Jesuits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Christianity to the Americas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Brazil (Christ the Redeemer), Mexico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Flow of silver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Potosi mine (Bolivia)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Silver going back to Spain caused inflation in Europe (Price Revolution)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of the silver used to purchase Chinese goods (silk, porcelain)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Ming Dynasty hordes silver (causes inflation in China)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Spanish Manila Galleons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Spanish Empire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Treaty of Tordesillas divides New World between Spain and Portugal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Overseas maritime empire united by Catholicism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Cortez (conquers Aztecs with the aid of smallpox, horses, guns, steel weapons and the Native Americans that allied against the Aztecs)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Pizarro (conquers Incas in 1533 in the same manner as Cortez)</a:t>
            </a:r>
          </a:p>
          <a:p>
            <a:pPr marL="342900" marR="0" lvl="0" indent="-342900" algn="l" rtl="0"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Encomienda system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Mita system (Peru)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hierarchy in Latin America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Penisulares (born in Iberian peninsula)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Creoles (European parents born in Americas)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Mestizos (mix between European parent and indigenous parent)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Mulattos (mix between European parent and African parent)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Indigenous and slave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Mix between African parent and indigenous parent (Zambos)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Eventually Creoles will kick out the Penisulares in Latin American revolutions and take their place at the top of the social hierarchy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 America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race relations with indigenous vs. Spanish Americas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lang="en-US" sz="1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 more confrontational and less mixed than Spanish Americas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Dutch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Spice Islands (Dutch East India company)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Triangle Trade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Guns to Africa for slaves, Slaves to Americas for sugar, Sugar to Europe for money to start the process again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Mercantilism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lang="en-US" sz="21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Raw materials provided by colonies to produce manufactured goods in the mother country sold back to the colonies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None/>
            </a:pP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Ottoman Empire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Osman founder (united Turkish tribes)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Mehmet knocks out the Byzantine Empire in 1453 CE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 of Constantinople (later renamed Istanbul)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Hagia Sophia converted to mosque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Suleiman the Magnificent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Patron of the arts and Ottoman empire at its height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civil service exams and had a skilled bureaucracy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of trade forced Europeans to find new routes to the East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 army in the beginning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Janissaries and the process of recruiting them (devshirme)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Culturally diverse empire yet religiously tolerant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Jizya- tax on non-Muslims but able to keep religion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1450?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Printing press invented, Fall of Constantinople to Ottoman Turks, America enters the global world (Columbian Exchange)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1750 CE?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Cut off right before impact of the Industrial Revolution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Cut off right before major world revolutions based on Enlightenment principles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Mughal Empire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Unified India after the Delhi sultanate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Islamic rule in a majority Hindu India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Babur was the founder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Akbar the Great most famous Mughal ruler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Religiously tolerant- got rid of the jizya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Outlawed sati and allowed widows to remarry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Shah Jahan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Built the Taj Mahal (Islamic architecture in India)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Warfare and lack of central authority led British to take over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10074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Safavid Empire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Buffer between Mughals and Ottomans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Lost to Ottomans at the Battle of Chaldiran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Shia Islam and its impact today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None/>
            </a:pPr>
            <a:r>
              <a:rPr lang="en-US" sz="224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China:</a:t>
            </a:r>
            <a:endParaRPr lang="en-US" sz="224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Ming Dynasty (1368-1644)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Replaced Yuan dynasty (Mongols)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Brought back the Civil Service examinations, Confucian principles and Chinese culture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Sponsored 7 expeditions of Zheng He (dominated the Indian Ocean)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Ming fleet technologically superior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Reversal of policy due to Confucian scholars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Zheng He expeditions stopped in 1433 (China turns inwards)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Emperor seen as “Son of Heaven”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Emperors often grew lazy in the Forbidden City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Peasant uprising and piracy weakened Ming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down by Manchus who then replaced the Ming in 1644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1818"/>
              <a:buFont typeface="Arial"/>
              <a:buNone/>
            </a:pPr>
            <a:endParaRPr sz="224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Qing Dynasty (1644-1911)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 to Mongols </a:t>
            </a:r>
            <a:endParaRPr lang="en-US" sz="2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Civil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examinations expanded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Controlled trade (Canton only port open to European trade)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Tea, silk and porcelain traded for silver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Tokugawa Japan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Tokugawa ended fighting in feudal Japan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Centralized authority in Japan</a:t>
            </a:r>
          </a:p>
          <a:p>
            <a: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 in Edo (Tokyo)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1640, only Dutch and China allowed in Nagasaki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Emperor “reigned but did not rule” as shogun held the power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Africa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Songhai Empire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Founded by Sunni Ali, Islamic, Timbuktu center of learning, traded gold and salt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Fell to Moroccans with muskets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Kongo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Converted to Catholicism to enhance trade with Portugal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King Afonso I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Catholic King who wrote a letter to the King of Portugal to end slave trade in Kongo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Kongo eventually destroyed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Angola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as a slave colony by the Portuguese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Queen Nzinga resisted Portuguese control but overcome by superior weapons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Swahili City States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 African city states controlled by the Portuguese with canons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Russia emerges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the Great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Westernization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909"/>
              <a:buFont typeface="Arial"/>
              <a:buChar char="•"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 Peterhof modeled after Versailles, western math and science, modernized the navy, western clothes and fashion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Catherine the Great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Proclaims Russia a western nation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Serfdom continues until next time period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Serfdom abolished in 1861 comparable to the US slavery (1865)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Nation States develop maritime (sea based) empires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Portugal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 trade, sugar plantation (Brazil), control of Swahili city states and Indian Ocean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Spain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Reconquista under Ferdinand and Isabella, unify behind Catholicism, slave trade, control in Latin America (encomiendas and mita)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France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 America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Colonization of North America, mercantilism system brings wealth and power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Netherlands (Dutch)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Banking and Business/Worked to monopolize the spice trade in Southeast Asia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–"/>
            </a:pPr>
            <a:r>
              <a:rPr lang="en-US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VOC (Dutch East India Company)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Cultural and Intellectual Changes in Europe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Protestant Reformation (Martin Luther, 1517)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Responsible for Anglican Church in England (Henry VIII)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Ignited the 30 Years War in Germany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Counter Reformation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Jesuits, Mateo Ricci in China, Strong missionary work in Latin America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Scientific Revolution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 gains a lead on Chinese and Muslim scholars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lang="en-US" sz="16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Copernicus, Galileo, Bacon, Harvey, Newton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Enlightenment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Locke, Rousseau, Voltaire, Montesquieu development of rights, freedoms and the role of governments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Thoughts lead to Revolutions of the next period: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American Revolution (1776), French (1789), Haitian (1804)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1818"/>
              <a:buFont typeface="Arial"/>
              <a:buNone/>
            </a:pP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 Systems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Indentured Servants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Agricultural work, most from England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Encomienda system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Crown granted Native American workers to Spanish landowners (encomenderos)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Natives treated harshly and eventually replaced by African slaves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Mita system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 that was borrowed from the Incas by the Spanish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Forced but compensated Natives to work for Spanish primarily used in the mines of Potosi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Big Picture Events: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Old World (Afro-Eurasia) and New World become connected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Columbian Exchange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China withdrawals from the world and becomes isolationists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Zheng He expeditions stopped in 1433/ Ming policy shift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 comes back strong and becomes the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Renaissance, exploration and powerful maritime empires (Portugal, Spain, England and the Dutch)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Maritime empires dominate over land based empires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 systems are transformed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Indentured servants, encomiendas, mita system and African slaves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Gunpowder empires emerge and then weaken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Ottomans, Mughals, Safavids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Byzantine empire falls to Ottoman Turks and Russia emerges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1818"/>
              <a:buFont typeface="Arial"/>
              <a:buNone/>
            </a:pP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Slavery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Europeans exported slaves from West Africa (replaced other labor systems)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million slaves taken (12 million survived the Middle Passage) from 1500-1800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of the slaves end up in Latin America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Sugar plantations created the need (very harsh treatment)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Islamic slave trade exported millions from the East Coast of Africa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 in Africa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took on new roles, polygamy developed from loss of males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in Africa as a whole increased due to the high caloric food brought from the Columbian exchange (especially manioc)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1818"/>
              <a:buFont typeface="Arial"/>
              <a:buNone/>
            </a:pPr>
            <a:endParaRPr sz="22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Peasant Labor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Serfs made up a large labor force in Russia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Peasants make up a large labor force in China (silk production)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Indian workers produced cotton fabric</a:t>
            </a: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Elites in the world still held the power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Europeans supplanted culture in the Americas but different results seen in North America compared with Latin America (more multicultural mix)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(Russian, Ottoman) versus Maritime Empires (Spanish, English, Dutch)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 of women virtually unchanged (exceptions of Isabella, Elizabeth, Catherine)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Ottomans and Mongols (rise, military, use of religion)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 of countries to European expansion (India, China, Japan)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43553" y="24907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 becomes the most dominant region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Reasons why Europe emerges from the Middle Ages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Crusades</a:t>
            </a: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Marco Polo, Black Death and printing press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Renaissance (influence of Ancient Greece and Rome)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Humanism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(Perspective, emotions, individuality, realism, bright colors)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Michelangelo (David, Sistine Chapel), Da Vinci (Mona Lisa), Raphael (School of Athens)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Literature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 learned from Arabs who learned it from Chinese 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Shakespeare</a:t>
            </a:r>
          </a:p>
          <a:p>
            <a:pPr marL="1600200" marR="0" lvl="3" indent="-2286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Queen Elizabeth strong patron of the arts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1818"/>
              <a:buFont typeface="Arial"/>
              <a:buNone/>
            </a:pPr>
            <a:endParaRPr sz="224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People/Things to Know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35" y="990600"/>
            <a:ext cx="4343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Silver Trade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Sugar production in the Americas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Smallpox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Gunpowder </a:t>
            </a:r>
            <a:r>
              <a:rPr lang="en-US" sz="1600" b="1" dirty="0" smtClean="0">
                <a:effectLst/>
              </a:rPr>
              <a:t>Empires:</a:t>
            </a:r>
            <a:endParaRPr lang="en-US" sz="1600" b="1" dirty="0" smtClean="0">
              <a:effectLst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Ottoman Empire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Janissaries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Took over Byzantium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dirty="0" err="1" smtClean="0">
                <a:effectLst/>
              </a:rPr>
              <a:t>Suliman</a:t>
            </a:r>
            <a:r>
              <a:rPr lang="en-US" sz="1600" b="1" dirty="0" smtClean="0">
                <a:effectLst/>
              </a:rPr>
              <a:t>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Battle of Lepanto 1571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err="1" smtClean="0">
                <a:effectLst/>
              </a:rPr>
              <a:t>Mughal</a:t>
            </a:r>
            <a:r>
              <a:rPr lang="en-US" sz="1600" b="1" dirty="0" smtClean="0">
                <a:effectLst/>
              </a:rPr>
              <a:t> Empire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Akbar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dirty="0" err="1" smtClean="0">
                <a:effectLst/>
              </a:rPr>
              <a:t>Taj</a:t>
            </a:r>
            <a:r>
              <a:rPr lang="en-US" sz="1600" b="1" dirty="0" smtClean="0">
                <a:effectLst/>
              </a:rPr>
              <a:t> </a:t>
            </a:r>
            <a:r>
              <a:rPr lang="en-US" sz="1600" b="1" dirty="0" err="1" smtClean="0">
                <a:effectLst/>
              </a:rPr>
              <a:t>Mahal</a:t>
            </a:r>
            <a:endParaRPr lang="en-US" sz="1600" b="1" dirty="0" smtClean="0">
              <a:effectLst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err="1" smtClean="0">
                <a:effectLst/>
              </a:rPr>
              <a:t>Safavid</a:t>
            </a:r>
            <a:endParaRPr lang="en-US" sz="1600" b="1" dirty="0" smtClean="0">
              <a:effectLst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dirty="0" err="1" smtClean="0">
                <a:effectLst/>
              </a:rPr>
              <a:t>Abbas</a:t>
            </a:r>
            <a:r>
              <a:rPr lang="en-US" sz="1600" b="1" dirty="0" smtClean="0">
                <a:effectLst/>
              </a:rPr>
              <a:t> the Great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err="1" smtClean="0">
                <a:effectLst/>
              </a:rPr>
              <a:t>Songhay</a:t>
            </a:r>
            <a:r>
              <a:rPr lang="en-US" sz="1600" b="1" dirty="0" smtClean="0">
                <a:effectLst/>
              </a:rPr>
              <a:t> (Africa)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Timbuktu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Ming gave way to Qing (Manchu)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Only wanted Silver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Russia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Freedom from Mongols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Romanov Dynasty begins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effectLst/>
              </a:rPr>
              <a:t>Ivan, Peter, Catherine</a:t>
            </a:r>
          </a:p>
          <a:p>
            <a:pPr marL="914400" lvl="2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 smtClean="0">
              <a:effectLst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28172" y="1787305"/>
            <a:ext cx="40386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 dirty="0">
                <a:latin typeface="Arial" panose="020B0604020202020204" pitchFamily="34" charset="0"/>
              </a:rPr>
              <a:t>Japan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 dirty="0">
                <a:latin typeface="Arial" panose="020B0604020202020204" pitchFamily="34" charset="0"/>
              </a:rPr>
              <a:t>Tokugawa </a:t>
            </a:r>
            <a:r>
              <a:rPr lang="en-US" altLang="en-US" b="1" dirty="0" err="1">
                <a:latin typeface="Arial" panose="020B0604020202020204" pitchFamily="34" charset="0"/>
              </a:rPr>
              <a:t>Shogunate</a:t>
            </a:r>
            <a:endParaRPr lang="en-US" altLang="en-US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 dirty="0">
                <a:latin typeface="Arial" panose="020B0604020202020204" pitchFamily="34" charset="0"/>
              </a:rPr>
              <a:t>Renaissance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 dirty="0">
                <a:latin typeface="Arial" panose="020B0604020202020204" pitchFamily="34" charset="0"/>
              </a:rPr>
              <a:t>Leonardo </a:t>
            </a:r>
            <a:r>
              <a:rPr lang="en-US" altLang="en-US" b="1" dirty="0" err="1">
                <a:latin typeface="Arial" panose="020B0604020202020204" pitchFamily="34" charset="0"/>
              </a:rPr>
              <a:t>daVinci</a:t>
            </a:r>
            <a:r>
              <a:rPr lang="en-US" altLang="en-US" b="1" dirty="0">
                <a:latin typeface="Arial" panose="020B0604020202020204" pitchFamily="34" charset="0"/>
              </a:rPr>
              <a:t>, Michelangelo, </a:t>
            </a:r>
            <a:r>
              <a:rPr lang="en-US" altLang="en-US" b="1" dirty="0" err="1">
                <a:latin typeface="Arial" panose="020B0604020202020204" pitchFamily="34" charset="0"/>
              </a:rPr>
              <a:t>etc</a:t>
            </a:r>
            <a:endParaRPr lang="en-US" altLang="en-US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 dirty="0" smtClean="0">
                <a:latin typeface="Arial" panose="020B0604020202020204" pitchFamily="34" charset="0"/>
              </a:rPr>
              <a:t>Reformation-1517/Martin </a:t>
            </a:r>
            <a:r>
              <a:rPr lang="en-US" altLang="en-US" b="1" dirty="0">
                <a:latin typeface="Arial" panose="020B0604020202020204" pitchFamily="34" charset="0"/>
              </a:rPr>
              <a:t>Luther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Arial" panose="020B0604020202020204" pitchFamily="34" charset="0"/>
              </a:rPr>
              <a:t>Enlightenment-began in France…spread everywhere…can you name </a:t>
            </a:r>
            <a:r>
              <a:rPr lang="en-US" altLang="en-US" b="1" dirty="0" err="1" smtClean="0">
                <a:latin typeface="Arial" panose="020B0604020202020204" pitchFamily="34" charset="0"/>
              </a:rPr>
              <a:t>ppl</a:t>
            </a:r>
            <a:r>
              <a:rPr lang="en-US" altLang="en-US" b="1" dirty="0" smtClean="0">
                <a:latin typeface="Arial" panose="020B0604020202020204" pitchFamily="34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Arial" panose="020B0604020202020204" pitchFamily="34" charset="0"/>
              </a:rPr>
              <a:t>Scientific Revolution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 dirty="0" smtClean="0">
                <a:latin typeface="Arial" panose="020B0604020202020204" pitchFamily="34" charset="0"/>
              </a:rPr>
              <a:t>What things/</a:t>
            </a:r>
            <a:r>
              <a:rPr lang="en-US" altLang="en-US" b="1" dirty="0" err="1" smtClean="0">
                <a:latin typeface="Arial" panose="020B0604020202020204" pitchFamily="34" charset="0"/>
              </a:rPr>
              <a:t>ppl</a:t>
            </a:r>
            <a:r>
              <a:rPr lang="en-US" altLang="en-US" b="1" dirty="0" smtClean="0">
                <a:latin typeface="Arial" panose="020B0604020202020204" pitchFamily="34" charset="0"/>
              </a:rPr>
              <a:t> do you remember?</a:t>
            </a: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Exploration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Diffusion of technology from China and the Middle East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Magnetic compass, sternpost rudder, lateen sail, more accurate maps, the astrolabe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 shipbuilding with the caravel</a:t>
            </a:r>
          </a:p>
          <a:p>
            <a: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European caravel to the gigantic Ming Treasure Ship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Motivation: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 of Constantinople (1453 CE) to the Ottoman Turks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 needed to find a way to the riches of the East without paying the taxes of the Ottoman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men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Reconquista in Spain with Ferdinand and Isabella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 Catholic missionary thrust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Char char="•"/>
            </a:pPr>
            <a:r>
              <a:rPr lang="en-US"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Especially after the Protestant Reformation (1517)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Wealth (Trade)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Silk (China), spices (India and Southeast Asia), gold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100740"/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China not dominate?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did from 1405-1433 under Zheng He (Ming Dynasty)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Confucian scholars convinced the Ming emperor to end exploration and turn attention inward (Great Wall built and China becomes isolationist)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Portugal first to dominate in exploration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Prince Henry, Dias (Cape of Good Hope)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DaGama (1497) around Africa reaches Indian Ocean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Portugal takes out the Swahili City States (cannons)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Spain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Location, size and newly united nation state under Catholicism</a:t>
            </a:r>
          </a:p>
          <a:p>
            <a:pPr marL="742950" marR="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Columbus 1492 connects Old World and New World</a:t>
            </a:r>
          </a:p>
          <a:p>
            <a:pPr marL="342900" marR="0" lvl="0" indent="-342900" algn="l" rtl="0"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2053</Words>
  <Application>Microsoft Office PowerPoint</Application>
  <PresentationFormat>On-screen Show (4:3)</PresentationFormat>
  <Paragraphs>287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Unit Four</vt:lpstr>
      <vt:lpstr>PowerPoint Presentation</vt:lpstr>
      <vt:lpstr>PowerPoint Presentation</vt:lpstr>
      <vt:lpstr>PowerPoint Presentation</vt:lpstr>
      <vt:lpstr>People/Things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Four</dc:title>
  <dc:creator>Sarah Mogab</dc:creator>
  <cp:lastModifiedBy>Sarah Mogab</cp:lastModifiedBy>
  <cp:revision>7</cp:revision>
  <dcterms:modified xsi:type="dcterms:W3CDTF">2017-05-03T22:05:28Z</dcterms:modified>
</cp:coreProperties>
</file>